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gif" ContentType="image/gif"/>
  <Override PartName="/ppt/media/image5.png" ContentType="image/png"/>
  <Override PartName="/ppt/media/image10.png" ContentType="image/png"/>
  <Override PartName="/ppt/media/image2.png" ContentType="image/png"/>
  <Override PartName="/ppt/media/image3.gif" ContentType="image/gif"/>
  <Override PartName="/ppt/media/image7.png" ContentType="image/png"/>
  <Override PartName="/ppt/media/image4.png" ContentType="image/png"/>
  <Override PartName="/ppt/media/image6.png" ContentType="image/png"/>
  <Override PartName="/ppt/media/image8.gif" ContentType="image/gif"/>
  <Override PartName="/ppt/media/image9.png" ContentType="image/png"/>
  <Override PartName="/ppt/media/image11.gif" ContentType="image/gif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4360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56524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92196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4360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56524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21960" y="891720"/>
            <a:ext cx="6865920" cy="397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4360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56524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92196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4360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56524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921960" y="891720"/>
            <a:ext cx="6865920" cy="397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4360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56524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92196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4360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556524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921960" y="891720"/>
            <a:ext cx="6865920" cy="397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4360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565240" y="188604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92196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4360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5565240" y="3121920"/>
            <a:ext cx="221076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921960" y="891720"/>
            <a:ext cx="6865920" cy="397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23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440240" y="312192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2196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440240" y="1886040"/>
            <a:ext cx="33505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21960" y="3121920"/>
            <a:ext cx="6865920" cy="112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ffff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3287160"/>
            <a:ext cx="7772040" cy="11595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434343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85800" y="2726280"/>
            <a:ext cx="7772040" cy="11595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IN" sz="5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960A421-876E-48BC-9E73-975D55331D9F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416AF48-8C44-43BB-B8C8-AE31311D7C50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85800" y="1991880"/>
            <a:ext cx="80715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rgbClr val="ffffff"/>
                </a:solidFill>
                <a:latin typeface="Raleway ExtraBold"/>
                <a:ea typeface="Raleway ExtraBold"/>
              </a:rPr>
              <a:t>Reinforcement Learning (CMPE-260) - Project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9" name="Group 2"/>
          <p:cNvGrpSpPr/>
          <p:nvPr/>
        </p:nvGrpSpPr>
        <p:grpSpPr>
          <a:xfrm>
            <a:off x="8026560" y="410400"/>
            <a:ext cx="730800" cy="715320"/>
            <a:chOff x="8026560" y="410400"/>
            <a:chExt cx="730800" cy="715320"/>
          </a:xfrm>
        </p:grpSpPr>
        <p:sp>
          <p:nvSpPr>
            <p:cNvPr id="160" name="CustomShape 3"/>
            <p:cNvSpPr/>
            <p:nvPr/>
          </p:nvSpPr>
          <p:spPr>
            <a:xfrm>
              <a:off x="8505360" y="410400"/>
              <a:ext cx="252000" cy="246600"/>
            </a:xfrm>
            <a:custGeom>
              <a:avLst/>
              <a:gdLst/>
              <a:ahLst/>
              <a:rect l="l" t="t" r="r" b="b"/>
              <a:pathLst>
                <a:path w="6034" h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b600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4"/>
            <p:cNvSpPr/>
            <p:nvPr/>
          </p:nvSpPr>
          <p:spPr>
            <a:xfrm>
              <a:off x="8026560" y="504360"/>
              <a:ext cx="635040" cy="621360"/>
            </a:xfrm>
            <a:custGeom>
              <a:avLst/>
              <a:gdLst/>
              <a:ahLst/>
              <a:rect l="l" t="t" r="r" b="b"/>
              <a:pathLst>
                <a:path w="15192" h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b600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2" name="CustomShape 5"/>
          <p:cNvSpPr/>
          <p:nvPr/>
        </p:nvSpPr>
        <p:spPr>
          <a:xfrm>
            <a:off x="1832760" y="3229560"/>
            <a:ext cx="444852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Raleway Light"/>
                <a:ea typeface="Raleway Light"/>
              </a:rPr>
              <a:t> </a:t>
            </a:r>
            <a:r>
              <a:rPr b="0" lang="en" sz="2500" spc="-1" strike="noStrike">
                <a:solidFill>
                  <a:srgbClr val="000000"/>
                </a:solidFill>
                <a:latin typeface="Raleway Light"/>
                <a:ea typeface="Raleway Light"/>
              </a:rPr>
              <a:t>By,</a:t>
            </a:r>
            <a:endParaRPr b="0" lang="en-IN" sz="2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500" spc="-1" strike="noStrike">
                <a:solidFill>
                  <a:srgbClr val="000000"/>
                </a:solidFill>
                <a:latin typeface="Raleway Light"/>
                <a:ea typeface="Raleway Light"/>
              </a:rPr>
              <a:t> </a:t>
            </a:r>
            <a:r>
              <a:rPr b="0" lang="en" sz="2500" spc="-1" strike="noStrike">
                <a:solidFill>
                  <a:srgbClr val="000000"/>
                </a:solidFill>
                <a:latin typeface="Raleway Light"/>
                <a:ea typeface="Raleway Light"/>
              </a:rPr>
              <a:t>Shashank Raghuvanshi</a:t>
            </a:r>
            <a:endParaRPr b="0" lang="en-IN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671040" y="1765080"/>
            <a:ext cx="49773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4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DQN Algorithm</a:t>
            </a:r>
            <a:endParaRPr b="0" lang="en-IN" sz="6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334640" y="238428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 rot="2466600">
            <a:off x="5819760" y="1025640"/>
            <a:ext cx="416160" cy="3974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 rot="19990800">
            <a:off x="6428880" y="127584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 rot="2926200">
            <a:off x="8246520" y="1503000"/>
            <a:ext cx="224280" cy="213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 rot="19990800">
            <a:off x="8201880" y="284400"/>
            <a:ext cx="201960" cy="192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Shape 7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084A991-2940-4765-9EDF-52E88E3D1008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40" name="Group 8"/>
          <p:cNvGrpSpPr/>
          <p:nvPr/>
        </p:nvGrpSpPr>
        <p:grpSpPr>
          <a:xfrm>
            <a:off x="6876000" y="1009800"/>
            <a:ext cx="1229040" cy="818640"/>
            <a:chOff x="6876000" y="1009800"/>
            <a:chExt cx="1229040" cy="818640"/>
          </a:xfrm>
        </p:grpSpPr>
        <p:sp>
          <p:nvSpPr>
            <p:cNvPr id="241" name="CustomShape 9"/>
            <p:cNvSpPr/>
            <p:nvPr/>
          </p:nvSpPr>
          <p:spPr>
            <a:xfrm>
              <a:off x="687600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10"/>
            <p:cNvSpPr/>
            <p:nvPr/>
          </p:nvSpPr>
          <p:spPr>
            <a:xfrm>
              <a:off x="750816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1"/>
            <p:cNvSpPr/>
            <p:nvPr/>
          </p:nvSpPr>
          <p:spPr>
            <a:xfrm>
              <a:off x="687600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2"/>
            <p:cNvSpPr/>
            <p:nvPr/>
          </p:nvSpPr>
          <p:spPr>
            <a:xfrm>
              <a:off x="750816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DQN Train Parameters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921960" y="138888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144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Set reward threshold of 150 (stop training if the reward threshold is reached)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Evaluated by calculating mean reward on 100 episodes, mean 156.96 with standard deviation of 79.64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BF27E18-8AA9-4E15-A0A9-AEE4670DE931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48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49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DQN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EFA36F7-C285-46B5-8513-C92A9E33D15B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56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57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2" name="Google Shape;205;p23" descr=""/>
          <p:cNvPicPr/>
          <p:nvPr/>
        </p:nvPicPr>
        <p:blipFill>
          <a:blip r:embed="rId1"/>
          <a:stretch/>
        </p:blipFill>
        <p:spPr>
          <a:xfrm>
            <a:off x="1024560" y="1451160"/>
            <a:ext cx="5409720" cy="153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DQN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DE95FEB-944C-4A0F-8F89-DE9E0B802FC2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65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66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1" name="Google Shape;218;p24" descr=""/>
          <p:cNvPicPr/>
          <p:nvPr/>
        </p:nvPicPr>
        <p:blipFill>
          <a:blip r:embed="rId1"/>
          <a:stretch/>
        </p:blipFill>
        <p:spPr>
          <a:xfrm>
            <a:off x="1445760" y="1254600"/>
            <a:ext cx="6252120" cy="339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DQN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5AEC9C4-AC9D-451D-AD84-36B94AA06394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74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75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0" name="Google Shape;231;p25" descr=""/>
          <p:cNvPicPr/>
          <p:nvPr/>
        </p:nvPicPr>
        <p:blipFill>
          <a:blip r:embed="rId1"/>
          <a:stretch/>
        </p:blipFill>
        <p:spPr>
          <a:xfrm>
            <a:off x="921960" y="1458720"/>
            <a:ext cx="6425280" cy="304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DQN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E8E6EE0-E0F1-40EE-80C8-D25451D92AB7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83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84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9" name="Google Shape;244;p26" descr=""/>
          <p:cNvPicPr/>
          <p:nvPr/>
        </p:nvPicPr>
        <p:blipFill>
          <a:blip r:embed="rId1"/>
          <a:stretch/>
        </p:blipFill>
        <p:spPr>
          <a:xfrm>
            <a:off x="1142280" y="1517760"/>
            <a:ext cx="6425280" cy="263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7F2FADE-A1DD-4FFF-8175-8BA92E54E048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91" name="Group 2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92" name="CustomShape 3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4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5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6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7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1725120" y="675360"/>
            <a:ext cx="5714640" cy="38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671040" y="1765080"/>
            <a:ext cx="49773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4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PPO Algorithm</a:t>
            </a:r>
            <a:endParaRPr b="0" lang="en-IN" sz="6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334640" y="238428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 rot="2466600">
            <a:off x="5819760" y="1025640"/>
            <a:ext cx="416160" cy="3974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 rot="19990800">
            <a:off x="6428880" y="127584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 rot="2926200">
            <a:off x="8246520" y="1503000"/>
            <a:ext cx="224280" cy="213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"/>
          <p:cNvSpPr/>
          <p:nvPr/>
        </p:nvSpPr>
        <p:spPr>
          <a:xfrm rot="19990800">
            <a:off x="8201880" y="284400"/>
            <a:ext cx="201960" cy="192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extShape 7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36BC858-094B-4C60-9C8F-750199E298CA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305" name="Group 8"/>
          <p:cNvGrpSpPr/>
          <p:nvPr/>
        </p:nvGrpSpPr>
        <p:grpSpPr>
          <a:xfrm>
            <a:off x="6876000" y="1009800"/>
            <a:ext cx="1229040" cy="818640"/>
            <a:chOff x="6876000" y="1009800"/>
            <a:chExt cx="1229040" cy="818640"/>
          </a:xfrm>
        </p:grpSpPr>
        <p:sp>
          <p:nvSpPr>
            <p:cNvPr id="306" name="CustomShape 9"/>
            <p:cNvSpPr/>
            <p:nvPr/>
          </p:nvSpPr>
          <p:spPr>
            <a:xfrm>
              <a:off x="687600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0"/>
            <p:cNvSpPr/>
            <p:nvPr/>
          </p:nvSpPr>
          <p:spPr>
            <a:xfrm>
              <a:off x="750816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1"/>
            <p:cNvSpPr/>
            <p:nvPr/>
          </p:nvSpPr>
          <p:spPr>
            <a:xfrm>
              <a:off x="687600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2"/>
            <p:cNvSpPr/>
            <p:nvPr/>
          </p:nvSpPr>
          <p:spPr>
            <a:xfrm>
              <a:off x="750816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PPO Train Parameters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921960" y="138888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144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Set reward threshold of 180 (stop training if the reward threshold is reached)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Trained for about 600 k  steps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Evaluated by calculating mean reward on 100 episodes, mean 173.02 with standard deviation of 83.44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2066C8A-0EF0-4F4F-A96E-899756BCD5DE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313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314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PPO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60BA4D3-DF51-41A2-A209-0D593A32D26A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321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322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27" name="Google Shape;298;p30" descr=""/>
          <p:cNvPicPr/>
          <p:nvPr/>
        </p:nvPicPr>
        <p:blipFill>
          <a:blip r:embed="rId1"/>
          <a:stretch/>
        </p:blipFill>
        <p:spPr>
          <a:xfrm>
            <a:off x="1142280" y="1370880"/>
            <a:ext cx="6425280" cy="321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85800" y="47232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Lunar Lander-V2 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685800" y="14583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Raleway Light"/>
                <a:ea typeface="Raleway Light"/>
              </a:rPr>
              <a:t>Open AI Gym Environment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811280" y="0"/>
            <a:ext cx="960480" cy="13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6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1</a:t>
            </a:r>
            <a:endParaRPr b="0" lang="en-IN" sz="96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257560" y="1851120"/>
            <a:ext cx="4176000" cy="278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PPO Training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C421443-9F8A-49A0-90A8-51424E1A7B78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330" name="Group 3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331" name="CustomShape 4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5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6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7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8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6" name="Google Shape;311;p31" descr=""/>
          <p:cNvPicPr/>
          <p:nvPr/>
        </p:nvPicPr>
        <p:blipFill>
          <a:blip r:embed="rId1"/>
          <a:stretch/>
        </p:blipFill>
        <p:spPr>
          <a:xfrm>
            <a:off x="921960" y="1306440"/>
            <a:ext cx="6425280" cy="282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69DAD8C-2B3D-437C-85A5-1FAD89C46222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338" name="Group 2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339" name="CustomShape 3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4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5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6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1725120" y="675360"/>
            <a:ext cx="5714640" cy="38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921960" y="49680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State Space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921960" y="130644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State Space has 6 continuous values (ranging from -inf to inf), and 2 boolean values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s[0] is the horizontal coordinate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s[1] is the vertical coordinate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s[2] is the horizontal speed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s[3] is the vertical speed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s[4] is the angle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s[5] is the angular speed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s[6] 1 if first leg has contact, else 0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6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s[7] 1 if second leg has contact, else 0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F61FFEA-34D4-430F-B0F2-0A2A18CD4CE8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170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171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921960" y="49680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Action Space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921960" y="130644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Action Space has 4 discrete values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Do nothing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Fire Left Engine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Fire Right Engine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Fire Main Engine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Firing the left and right engines introduces a torque on the lander, which causes it to rotate, and makes stabilizing difficult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C7D39CF-E95F-4AF7-A743-AF912D7FCC23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179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180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71040" y="1765080"/>
            <a:ext cx="49773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64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SARSA Algorithm</a:t>
            </a:r>
            <a:endParaRPr b="0" lang="en-IN" sz="6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334640" y="238428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 rot="2466600">
            <a:off x="5819760" y="1025640"/>
            <a:ext cx="416160" cy="3974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 rot="19990800">
            <a:off x="6428880" y="1275840"/>
            <a:ext cx="299520" cy="285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 rot="2926200">
            <a:off x="8246520" y="1503000"/>
            <a:ext cx="224280" cy="2138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6"/>
          <p:cNvSpPr/>
          <p:nvPr/>
        </p:nvSpPr>
        <p:spPr>
          <a:xfrm rot="19990800">
            <a:off x="8201880" y="284400"/>
            <a:ext cx="201960" cy="1926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Shape 7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5D2F9BD-8FC3-4DF5-BF6B-73598E30E7D4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192" name="Group 8"/>
          <p:cNvGrpSpPr/>
          <p:nvPr/>
        </p:nvGrpSpPr>
        <p:grpSpPr>
          <a:xfrm>
            <a:off x="6876000" y="1009800"/>
            <a:ext cx="1229040" cy="818640"/>
            <a:chOff x="6876000" y="1009800"/>
            <a:chExt cx="1229040" cy="818640"/>
          </a:xfrm>
        </p:grpSpPr>
        <p:sp>
          <p:nvSpPr>
            <p:cNvPr id="193" name="CustomShape 9"/>
            <p:cNvSpPr/>
            <p:nvPr/>
          </p:nvSpPr>
          <p:spPr>
            <a:xfrm>
              <a:off x="687600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0"/>
            <p:cNvSpPr/>
            <p:nvPr/>
          </p:nvSpPr>
          <p:spPr>
            <a:xfrm>
              <a:off x="7508160" y="1705320"/>
              <a:ext cx="596880" cy="12312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1"/>
            <p:cNvSpPr/>
            <p:nvPr/>
          </p:nvSpPr>
          <p:spPr>
            <a:xfrm>
              <a:off x="687600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2"/>
            <p:cNvSpPr/>
            <p:nvPr/>
          </p:nvSpPr>
          <p:spPr>
            <a:xfrm>
              <a:off x="7508160" y="1009800"/>
              <a:ext cx="596880" cy="76248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CustomShape 13"/>
          <p:cNvSpPr/>
          <p:nvPr/>
        </p:nvSpPr>
        <p:spPr>
          <a:xfrm>
            <a:off x="827640" y="3170520"/>
            <a:ext cx="727740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200" spc="-1" strike="noStrike">
                <a:solidFill>
                  <a:srgbClr val="000000"/>
                </a:solidFill>
                <a:latin typeface="Raleway"/>
                <a:ea typeface="Raleway"/>
              </a:rPr>
              <a:t>Q ( S , A ) = Q ( S , A ) + α ( R + γ Q ( S ' , A ' ) − Q ( S , A ) )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921960" y="49680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State Discretization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921960" y="130644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144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80 discrete values for horizontal coordinates between -2 and +2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40 discrete values for every other continuous values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It's still </a:t>
            </a:r>
            <a:r>
              <a:rPr b="1" lang="en" sz="2100" spc="-1" strike="noStrike">
                <a:solidFill>
                  <a:srgbClr val="666666"/>
                </a:solidFill>
                <a:latin typeface="Raleway"/>
                <a:ea typeface="Raleway"/>
              </a:rPr>
              <a:t>8192000000</a:t>
            </a: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 possible discrete state combinations!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DCB2F42-8421-4EBD-BAB1-1AB95BAED593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01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02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10"/>
          <p:cNvSpPr/>
          <p:nvPr/>
        </p:nvSpPr>
        <p:spPr>
          <a:xfrm>
            <a:off x="938520" y="4204800"/>
            <a:ext cx="68493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000000"/>
                </a:solidFill>
                <a:latin typeface="Raleway Light"/>
                <a:ea typeface="Raleway Light"/>
              </a:rPr>
              <a:t>Gadgil, S., Xin, Y., &amp; Xu, C. (2020). Solving The Lunar Lander Problem under Uncertainty using Reinforcement Learning. arXiv [cs.LG]. Opgehaal van http://arxiv.org/abs/2011.11850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921960" y="4489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200" spc="-1" strike="noStrike">
                <a:solidFill>
                  <a:srgbClr val="434343"/>
                </a:solidFill>
                <a:latin typeface="Raleway ExtraBold"/>
                <a:ea typeface="Raleway ExtraBold"/>
              </a:rPr>
              <a:t>SARSA Train Parameters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921960" y="138888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61440">
              <a:lnSpc>
                <a:spcPct val="100000"/>
              </a:lnSpc>
              <a:spcBef>
                <a:spcPts val="601"/>
              </a:spcBef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Trained with 10000 episodes 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Epsilon value of 1, with decay of 0.99, min value of 0.01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Learning rate 0.1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b="0" lang="en" sz="2100" spc="-1" strike="noStrike">
                <a:solidFill>
                  <a:srgbClr val="666666"/>
                </a:solidFill>
                <a:latin typeface="Raleway Light"/>
                <a:ea typeface="Raleway Light"/>
              </a:rPr>
              <a:t>Agent explored roughly about 40k state combinations in total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DC28D6F-6408-4025-B782-325D46EECE60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11" name="Group 4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12" name="CustomShape 5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B48D12B-E8A6-408D-996C-87A2A5FB9E54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18" name="Group 2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19" name="CustomShape 3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5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6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7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4" name="Google Shape;151;p19" descr=""/>
          <p:cNvPicPr/>
          <p:nvPr/>
        </p:nvPicPr>
        <p:blipFill>
          <a:blip r:embed="rId1"/>
          <a:stretch/>
        </p:blipFill>
        <p:spPr>
          <a:xfrm>
            <a:off x="1546200" y="474480"/>
            <a:ext cx="5592240" cy="41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B9561FB-5B1A-40AA-9667-C3D365D27AE4}" type="slidenum">
              <a:rPr b="0" lang="en" sz="1300" spc="-1" strike="noStrike">
                <a:solidFill>
                  <a:srgbClr val="ffb600"/>
                </a:solidFill>
                <a:latin typeface="Raleway ExtraBold"/>
                <a:ea typeface="Raleway ExtraBold"/>
              </a:rPr>
              <a:t>&lt;number&gt;</a:t>
            </a:fld>
            <a:endParaRPr b="0" lang="en-IN" sz="1300" spc="-1" strike="noStrike">
              <a:latin typeface="Times New Roman"/>
            </a:endParaRPr>
          </a:p>
        </p:txBody>
      </p:sp>
      <p:grpSp>
        <p:nvGrpSpPr>
          <p:cNvPr id="226" name="Group 2"/>
          <p:cNvGrpSpPr/>
          <p:nvPr/>
        </p:nvGrpSpPr>
        <p:grpSpPr>
          <a:xfrm>
            <a:off x="8119800" y="226080"/>
            <a:ext cx="539280" cy="879120"/>
            <a:chOff x="8119800" y="226080"/>
            <a:chExt cx="539280" cy="879120"/>
          </a:xfrm>
        </p:grpSpPr>
        <p:sp>
          <p:nvSpPr>
            <p:cNvPr id="227" name="CustomShape 3"/>
            <p:cNvSpPr/>
            <p:nvPr/>
          </p:nvSpPr>
          <p:spPr>
            <a:xfrm>
              <a:off x="8282160" y="96984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4"/>
            <p:cNvSpPr/>
            <p:nvPr/>
          </p:nvSpPr>
          <p:spPr>
            <a:xfrm>
              <a:off x="8282160" y="897120"/>
              <a:ext cx="214560" cy="471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5"/>
            <p:cNvSpPr/>
            <p:nvPr/>
          </p:nvSpPr>
          <p:spPr>
            <a:xfrm>
              <a:off x="8282160" y="1042920"/>
              <a:ext cx="214560" cy="6228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6"/>
            <p:cNvSpPr/>
            <p:nvPr/>
          </p:nvSpPr>
          <p:spPr>
            <a:xfrm>
              <a:off x="8289720" y="535320"/>
              <a:ext cx="199080" cy="33588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7"/>
            <p:cNvSpPr/>
            <p:nvPr/>
          </p:nvSpPr>
          <p:spPr>
            <a:xfrm>
              <a:off x="8119800" y="226080"/>
              <a:ext cx="539280" cy="6454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725120" y="675360"/>
            <a:ext cx="5714640" cy="38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2021-12-11T20:43:40Z</dcterms:modified>
  <cp:revision>1</cp:revision>
  <dc:subject/>
  <dc:title/>
</cp:coreProperties>
</file>